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5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</p:sldIdLst>
  <p:sldSz cy="6858000" cx="9144000"/>
  <p:notesSz cx="6858000" cy="9144000"/>
  <p:embeddedFontLst>
    <p:embeddedFont>
      <p:font typeface="Zen Dots"/>
      <p:regular r:id="rId1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r:id="rId19" roundtripDataSignature="AMtx7mgX1w71b0EbqaIRnqPE78GaiIQp8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2.xml"/><Relationship Id="rId19" Type="http://customschemas.google.com/relationships/presentationmetadata" Target="metadata"/><Relationship Id="rId6" Type="http://schemas.openxmlformats.org/officeDocument/2006/relationships/notesMaster" Target="notesMasters/notesMaster1.xml"/><Relationship Id="rId18" Type="http://schemas.openxmlformats.org/officeDocument/2006/relationships/font" Target="fonts/ZenDots-regular.fntdata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1" name="Google Shape;101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37" name="Google Shape;237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56" name="Google Shape;256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8" name="Google Shape;108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1" name="Google Shape;121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4" name="Google Shape;144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9" name="Google Shape;159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7" name="Google Shape;177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96" name="Google Shape;196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3886aa3f5a2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4" name="Google Shape;214;g3886aa3f5a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3886afe5dc5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3886afe5dc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14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14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" name="Google Shape;15;p1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1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22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22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76" name="Google Shape;76;p22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7" name="Google Shape;77;p2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3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23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83" name="Google Shape;83;p23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84" name="Google Shape;84;p2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2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2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24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0" name="Google Shape;90;p2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2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2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5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25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6" name="Google Shape;96;p2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2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2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6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" name="Google Shape;21;p1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1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5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1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1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3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3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9" name="Google Shape;39;p1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1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1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7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17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5" name="Google Shape;45;p1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1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18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1" name="Google Shape;51;p18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2" name="Google Shape;52;p1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1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19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8" name="Google Shape;58;p19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9" name="Google Shape;59;p19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" name="Google Shape;60;p19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1" name="Google Shape;61;p1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1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2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2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2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theme" Target="../theme/theme3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slideLayout" Target="../slideLayouts/slideLayout4.xml"/><Relationship Id="rId3" Type="http://schemas.openxmlformats.org/officeDocument/2006/relationships/slideLayout" Target="../slideLayouts/slideLayout5.xml"/><Relationship Id="rId4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3.xml"/><Relationship Id="rId10" Type="http://schemas.openxmlformats.org/officeDocument/2006/relationships/slideLayout" Target="../slideLayouts/slideLayout12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11.xml"/><Relationship Id="rId5" Type="http://schemas.openxmlformats.org/officeDocument/2006/relationships/slideLayout" Target="../slideLayouts/slideLayout7.xml"/><Relationship Id="rId6" Type="http://schemas.openxmlformats.org/officeDocument/2006/relationships/slideLayout" Target="../slideLayouts/slideLayout8.xml"/><Relationship Id="rId7" Type="http://schemas.openxmlformats.org/officeDocument/2006/relationships/slideLayout" Target="../slideLayouts/slideLayout9.xml"/><Relationship Id="rId8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2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" name="Google Shape;11;p12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0" y="0"/>
            <a:ext cx="2327823" cy="688849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1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" name="Google Shape;27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" name="Google Shape;28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" name="Google Shape;29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2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62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2.jpg"/><Relationship Id="rId4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3.jpg"/><Relationship Id="rId4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jpg"/><Relationship Id="rId4" Type="http://schemas.openxmlformats.org/officeDocument/2006/relationships/image" Target="../media/image10.png"/><Relationship Id="rId5" Type="http://schemas.openxmlformats.org/officeDocument/2006/relationships/image" Target="../media/image5.png"/><Relationship Id="rId6" Type="http://schemas.openxmlformats.org/officeDocument/2006/relationships/image" Target="../media/image16.png"/><Relationship Id="rId7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jpg"/><Relationship Id="rId4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5.jpg"/><Relationship Id="rId4" Type="http://schemas.openxmlformats.org/officeDocument/2006/relationships/image" Target="../media/image11.png"/><Relationship Id="rId5" Type="http://schemas.openxmlformats.org/officeDocument/2006/relationships/image" Target="../media/image9.png"/><Relationship Id="rId6" Type="http://schemas.openxmlformats.org/officeDocument/2006/relationships/image" Target="../media/image3.png"/><Relationship Id="rId7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Relationship Id="rId4" Type="http://schemas.openxmlformats.org/officeDocument/2006/relationships/image" Target="../media/image12.png"/><Relationship Id="rId5" Type="http://schemas.openxmlformats.org/officeDocument/2006/relationships/image" Target="../media/image24.png"/><Relationship Id="rId6" Type="http://schemas.openxmlformats.org/officeDocument/2006/relationships/image" Target="../media/image18.png"/><Relationship Id="rId7" Type="http://schemas.openxmlformats.org/officeDocument/2006/relationships/image" Target="../media/image28.png"/><Relationship Id="rId8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"/>
          <p:cNvPicPr preferRelativeResize="0"/>
          <p:nvPr/>
        </p:nvPicPr>
        <p:blipFill rotWithShape="1">
          <a:blip r:embed="rId3">
            <a:alphaModFix amt="40000"/>
          </a:blip>
          <a:srcRect b="365" l="0" r="0" t="8170"/>
          <a:stretch/>
        </p:blipFill>
        <p:spPr>
          <a:xfrm>
            <a:off x="20" y="10"/>
            <a:ext cx="9143980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"/>
          <p:cNvSpPr txBox="1"/>
          <p:nvPr>
            <p:ph type="ctrTitle"/>
          </p:nvPr>
        </p:nvSpPr>
        <p:spPr>
          <a:xfrm>
            <a:off x="723900" y="965200"/>
            <a:ext cx="7696200" cy="356486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500"/>
              <a:buFont typeface="Calibri"/>
              <a:buNone/>
            </a:pPr>
            <a:r>
              <a:rPr lang="en-US" sz="8500"/>
              <a:t>Plataforma Web Beatbox Chile</a:t>
            </a:r>
            <a:endParaRPr/>
          </a:p>
        </p:txBody>
      </p:sp>
      <p:sp>
        <p:nvSpPr>
          <p:cNvPr id="105" name="Google Shape;105;p1"/>
          <p:cNvSpPr txBox="1"/>
          <p:nvPr>
            <p:ph idx="1" type="subTitle"/>
          </p:nvPr>
        </p:nvSpPr>
        <p:spPr>
          <a:xfrm>
            <a:off x="723900" y="4572002"/>
            <a:ext cx="7696200" cy="12029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9525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</a:pPr>
            <a:r>
              <a:rPr lang="en-US" sz="1500"/>
              <a:t>Integrantes: Ayrton Catri – Alexander Pizarro</a:t>
            </a:r>
            <a:endParaRPr/>
          </a:p>
          <a:p>
            <a:pPr indent="-95250" lvl="0" marL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</a:pPr>
            <a:r>
              <a:rPr lang="en-US" sz="1500"/>
              <a:t>Asignatura: Capstone </a:t>
            </a:r>
            <a:endParaRPr/>
          </a:p>
          <a:p>
            <a:pPr indent="-95250" lvl="0" marL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</a:pPr>
            <a:r>
              <a:rPr lang="en-US" sz="1500"/>
              <a:t>Profesor: Fernando Herrera</a:t>
            </a:r>
            <a:endParaRPr/>
          </a:p>
          <a:p>
            <a:pPr indent="-95250" lvl="0" marL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</a:pPr>
            <a:r>
              <a:rPr lang="en-US" sz="1500"/>
              <a:t>Fecha: 2025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0" name="Google Shape;240;p8"/>
          <p:cNvPicPr preferRelativeResize="0"/>
          <p:nvPr/>
        </p:nvPicPr>
        <p:blipFill rotWithShape="1">
          <a:blip r:embed="rId3">
            <a:alphaModFix amt="35000"/>
          </a:blip>
          <a:srcRect b="0" l="0" r="0" t="0"/>
          <a:stretch/>
        </p:blipFill>
        <p:spPr>
          <a:xfrm>
            <a:off x="20" y="10"/>
            <a:ext cx="9143980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8"/>
          <p:cNvSpPr txBox="1"/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</a:pPr>
            <a:r>
              <a:rPr lang="en-US">
                <a:solidFill>
                  <a:srgbClr val="FFFFFF"/>
                </a:solidFill>
              </a:rPr>
              <a:t>Entregables de Fase 1</a:t>
            </a:r>
            <a:endParaRPr/>
          </a:p>
        </p:txBody>
      </p:sp>
      <p:grpSp>
        <p:nvGrpSpPr>
          <p:cNvPr id="242" name="Google Shape;242;p8"/>
          <p:cNvGrpSpPr/>
          <p:nvPr/>
        </p:nvGrpSpPr>
        <p:grpSpPr>
          <a:xfrm>
            <a:off x="628650" y="1825625"/>
            <a:ext cx="7886699" cy="4351337"/>
            <a:chOff x="0" y="0"/>
            <a:chExt cx="7886699" cy="4351337"/>
          </a:xfrm>
        </p:grpSpPr>
        <p:sp>
          <p:nvSpPr>
            <p:cNvPr id="243" name="Google Shape;243;p8"/>
            <p:cNvSpPr/>
            <p:nvPr/>
          </p:nvSpPr>
          <p:spPr>
            <a:xfrm>
              <a:off x="0" y="0"/>
              <a:ext cx="6703695" cy="1305401"/>
            </a:xfrm>
            <a:prstGeom prst="roundRect">
              <a:avLst>
                <a:gd fmla="val 10000" name="adj"/>
              </a:avLst>
            </a:prstGeom>
            <a:solidFill>
              <a:srgbClr val="BF504D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244;p8"/>
            <p:cNvSpPr txBox="1"/>
            <p:nvPr/>
          </p:nvSpPr>
          <p:spPr>
            <a:xfrm>
              <a:off x="38234" y="38234"/>
              <a:ext cx="5295064" cy="122893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9050" lIns="99050" spcFirstLastPara="1" rIns="99050" wrap="square" tIns="990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600"/>
                <a:buFont typeface="Calibri"/>
                <a:buNone/>
              </a:pPr>
              <a:r>
                <a:rPr b="0" i="0" lang="en-US" sz="26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• Definición del proyecto (charter, backlog, historias de usuario, riesgos)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245;p8"/>
            <p:cNvSpPr/>
            <p:nvPr/>
          </p:nvSpPr>
          <p:spPr>
            <a:xfrm>
              <a:off x="591502" y="1522968"/>
              <a:ext cx="6703695" cy="1305401"/>
            </a:xfrm>
            <a:prstGeom prst="roundRect">
              <a:avLst>
                <a:gd fmla="val 10000" name="adj"/>
              </a:avLst>
            </a:prstGeom>
            <a:solidFill>
              <a:srgbClr val="BB9952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8"/>
            <p:cNvSpPr txBox="1"/>
            <p:nvPr/>
          </p:nvSpPr>
          <p:spPr>
            <a:xfrm>
              <a:off x="629736" y="1561202"/>
              <a:ext cx="5187213" cy="122893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9050" lIns="99050" spcFirstLastPara="1" rIns="99050" wrap="square" tIns="990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600"/>
                <a:buFont typeface="Calibri"/>
                <a:buNone/>
              </a:pPr>
              <a:r>
                <a:rPr b="0" i="0" lang="en-US" sz="26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• Análisis inicial de arquitectura y herramientas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247;p8"/>
            <p:cNvSpPr/>
            <p:nvPr/>
          </p:nvSpPr>
          <p:spPr>
            <a:xfrm>
              <a:off x="1183004" y="3045936"/>
              <a:ext cx="6703695" cy="1305401"/>
            </a:xfrm>
            <a:prstGeom prst="roundRect">
              <a:avLst>
                <a:gd fmla="val 10000" name="adj"/>
              </a:avLst>
            </a:prstGeom>
            <a:solidFill>
              <a:srgbClr val="99B958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248;p8"/>
            <p:cNvSpPr txBox="1"/>
            <p:nvPr/>
          </p:nvSpPr>
          <p:spPr>
            <a:xfrm>
              <a:off x="1221238" y="3084170"/>
              <a:ext cx="5187213" cy="122893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9050" lIns="99050" spcFirstLastPara="1" rIns="99050" wrap="square" tIns="990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600"/>
                <a:buFont typeface="Calibri"/>
                <a:buNone/>
              </a:pPr>
              <a:r>
                <a:rPr b="0" i="0" lang="en-US" sz="26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• Estimación de presupuesto y factibilidad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249;p8"/>
            <p:cNvSpPr/>
            <p:nvPr/>
          </p:nvSpPr>
          <p:spPr>
            <a:xfrm>
              <a:off x="5855184" y="989929"/>
              <a:ext cx="848510" cy="848510"/>
            </a:xfrm>
            <a:prstGeom prst="downArrow">
              <a:avLst>
                <a:gd fmla="val 55000" name="adj1"/>
                <a:gd fmla="val 45000" name="adj2"/>
              </a:avLst>
            </a:prstGeom>
            <a:solidFill>
              <a:srgbClr val="E7CFCF">
                <a:alpha val="89411"/>
              </a:srgbClr>
            </a:solidFill>
            <a:ln cap="flat" cmpd="sng" w="25400">
              <a:solidFill>
                <a:srgbClr val="E7CFCF">
                  <a:alpha val="89411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0;p8"/>
            <p:cNvSpPr txBox="1"/>
            <p:nvPr/>
          </p:nvSpPr>
          <p:spPr>
            <a:xfrm>
              <a:off x="6046099" y="989929"/>
              <a:ext cx="466680" cy="63850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600"/>
                <a:buFont typeface="Calibri"/>
                <a:buNone/>
              </a:pPr>
              <a:r>
                <a:t/>
              </a:r>
              <a:endParaRPr b="0" i="0" sz="3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1" name="Google Shape;251;p8"/>
            <p:cNvSpPr/>
            <p:nvPr/>
          </p:nvSpPr>
          <p:spPr>
            <a:xfrm>
              <a:off x="6446686" y="2504195"/>
              <a:ext cx="848510" cy="848510"/>
            </a:xfrm>
            <a:prstGeom prst="downArrow">
              <a:avLst>
                <a:gd fmla="val 55000" name="adj1"/>
                <a:gd fmla="val 45000" name="adj2"/>
              </a:avLst>
            </a:prstGeom>
            <a:solidFill>
              <a:srgbClr val="DCE4CF">
                <a:alpha val="89411"/>
              </a:srgbClr>
            </a:solidFill>
            <a:ln cap="flat" cmpd="sng" w="25400">
              <a:solidFill>
                <a:srgbClr val="DCE4CF">
                  <a:alpha val="89411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2;p8"/>
            <p:cNvSpPr txBox="1"/>
            <p:nvPr/>
          </p:nvSpPr>
          <p:spPr>
            <a:xfrm>
              <a:off x="6637601" y="2504195"/>
              <a:ext cx="466680" cy="63850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600"/>
                <a:buFont typeface="Calibri"/>
                <a:buNone/>
              </a:pPr>
              <a:r>
                <a:t/>
              </a:r>
              <a:endParaRPr b="0" i="0" sz="3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53" name="Google Shape;253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" y="126751"/>
            <a:ext cx="1904548" cy="69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Lupa resalta un rendimiento económico decreciente" id="259" name="Google Shape;259;p9"/>
          <p:cNvPicPr preferRelativeResize="0"/>
          <p:nvPr/>
        </p:nvPicPr>
        <p:blipFill rotWithShape="1">
          <a:blip r:embed="rId3">
            <a:alphaModFix amt="35000"/>
          </a:blip>
          <a:srcRect b="-1" l="0" r="10997" t="0"/>
          <a:stretch/>
        </p:blipFill>
        <p:spPr>
          <a:xfrm>
            <a:off x="20" y="10"/>
            <a:ext cx="9143980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9"/>
          <p:cNvSpPr txBox="1"/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</a:pPr>
            <a:r>
              <a:rPr lang="en-US">
                <a:solidFill>
                  <a:srgbClr val="FFFFFF"/>
                </a:solidFill>
              </a:rPr>
              <a:t>Próximos Pasos (Fase 2 y 3)</a:t>
            </a:r>
            <a:endParaRPr/>
          </a:p>
        </p:txBody>
      </p:sp>
      <p:sp>
        <p:nvSpPr>
          <p:cNvPr id="261" name="Google Shape;261;p9"/>
          <p:cNvSpPr txBox="1"/>
          <p:nvPr>
            <p:ph idx="1" type="body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397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</a:pPr>
            <a:r>
              <a:rPr lang="en-US">
                <a:solidFill>
                  <a:srgbClr val="FFFFFF"/>
                </a:solidFill>
              </a:rPr>
              <a:t>• Implementación de e-commerce y estadísticas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</a:pPr>
            <a:r>
              <a:rPr lang="en-US">
                <a:solidFill>
                  <a:srgbClr val="FFFFFF"/>
                </a:solidFill>
              </a:rPr>
              <a:t>• Pruebas y despliegue en producción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</a:pPr>
            <a:r>
              <a:rPr lang="en-US">
                <a:solidFill>
                  <a:srgbClr val="FFFFFF"/>
                </a:solidFill>
              </a:rPr>
              <a:t>• Documentación final y entrega</a:t>
            </a:r>
            <a:endParaRPr/>
          </a:p>
        </p:txBody>
      </p:sp>
      <p:pic>
        <p:nvPicPr>
          <p:cNvPr id="262" name="Google Shape;262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72125"/>
            <a:ext cx="1942651" cy="712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trón de fondo&#10;&#10;El contenido generado por IA puede ser incorrecto." id="110" name="Google Shape;110;p2"/>
          <p:cNvPicPr preferRelativeResize="0"/>
          <p:nvPr/>
        </p:nvPicPr>
        <p:blipFill rotWithShape="1">
          <a:blip r:embed="rId3">
            <a:alphaModFix amt="25000"/>
          </a:blip>
          <a:srcRect b="-1" l="1" r="13996" t="0"/>
          <a:stretch/>
        </p:blipFill>
        <p:spPr>
          <a:xfrm>
            <a:off x="20" y="10"/>
            <a:ext cx="9143980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"/>
          <p:cNvSpPr txBox="1"/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US"/>
              <a:t>Introducción / Contexto</a:t>
            </a:r>
            <a:endParaRPr/>
          </a:p>
        </p:txBody>
      </p:sp>
      <p:grpSp>
        <p:nvGrpSpPr>
          <p:cNvPr id="112" name="Google Shape;112;p2"/>
          <p:cNvGrpSpPr/>
          <p:nvPr/>
        </p:nvGrpSpPr>
        <p:grpSpPr>
          <a:xfrm>
            <a:off x="628650" y="1874594"/>
            <a:ext cx="7886700" cy="4253399"/>
            <a:chOff x="0" y="48969"/>
            <a:chExt cx="7886700" cy="4253399"/>
          </a:xfrm>
        </p:grpSpPr>
        <p:sp>
          <p:nvSpPr>
            <p:cNvPr id="113" name="Google Shape;113;p2"/>
            <p:cNvSpPr/>
            <p:nvPr/>
          </p:nvSpPr>
          <p:spPr>
            <a:xfrm>
              <a:off x="0" y="48969"/>
              <a:ext cx="7886700" cy="1352520"/>
            </a:xfrm>
            <a:prstGeom prst="roundRect">
              <a:avLst>
                <a:gd fmla="val 16667" name="adj"/>
              </a:avLst>
            </a:prstGeom>
            <a:solidFill>
              <a:srgbClr val="BF504D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4;p2"/>
            <p:cNvSpPr txBox="1"/>
            <p:nvPr/>
          </p:nvSpPr>
          <p:spPr>
            <a:xfrm>
              <a:off x="66025" y="114994"/>
              <a:ext cx="7754650" cy="122047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29525" lIns="129525" spcFirstLastPara="1" rIns="129525" wrap="square" tIns="12952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400"/>
                <a:buFont typeface="Calibri"/>
                <a:buNone/>
              </a:pPr>
              <a:r>
                <a:rPr b="0" i="0" lang="en-US" sz="34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• Proyecto APT: Plataforma web para la comunidad Beatbox Chile.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0" y="1499409"/>
              <a:ext cx="7886700" cy="1352520"/>
            </a:xfrm>
            <a:prstGeom prst="roundRect">
              <a:avLst>
                <a:gd fmla="val 16667" name="adj"/>
              </a:avLst>
            </a:prstGeom>
            <a:solidFill>
              <a:schemeClr val="accent3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;p2"/>
            <p:cNvSpPr txBox="1"/>
            <p:nvPr/>
          </p:nvSpPr>
          <p:spPr>
            <a:xfrm>
              <a:off x="66025" y="1565434"/>
              <a:ext cx="7754650" cy="122047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29525" lIns="129525" spcFirstLastPara="1" rIns="129525" wrap="square" tIns="12952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400"/>
                <a:buFont typeface="Calibri"/>
                <a:buNone/>
              </a:pPr>
              <a:r>
                <a:rPr b="0" i="0" lang="en-US" sz="34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• Justificación: Relevancia para la comunidad de beatbox y campo laboral.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0" y="2949848"/>
              <a:ext cx="7886700" cy="1352520"/>
            </a:xfrm>
            <a:prstGeom prst="roundRect">
              <a:avLst>
                <a:gd fmla="val 16667" name="adj"/>
              </a:avLst>
            </a:prstGeom>
            <a:solidFill>
              <a:schemeClr val="accent4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8;p2"/>
            <p:cNvSpPr txBox="1"/>
            <p:nvPr/>
          </p:nvSpPr>
          <p:spPr>
            <a:xfrm>
              <a:off x="66025" y="3015873"/>
              <a:ext cx="7754650" cy="122047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29525" lIns="129525" spcFirstLastPara="1" rIns="129525" wrap="square" tIns="12952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400"/>
                <a:buFont typeface="Calibri"/>
                <a:buNone/>
              </a:pPr>
              <a:r>
                <a:rPr b="0" i="0" lang="en-US" sz="34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• Beneficio: Conexión, visibilidad y gestión profesional.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3"/>
          <p:cNvPicPr preferRelativeResize="0"/>
          <p:nvPr/>
        </p:nvPicPr>
        <p:blipFill rotWithShape="1">
          <a:blip r:embed="rId3">
            <a:alphaModFix amt="25000"/>
          </a:blip>
          <a:srcRect b="0" l="1796" r="10538" t="0"/>
          <a:stretch/>
        </p:blipFill>
        <p:spPr>
          <a:xfrm>
            <a:off x="20" y="10"/>
            <a:ext cx="9143980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3"/>
          <p:cNvSpPr txBox="1"/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US"/>
              <a:t>Objetivo General y Específicos</a:t>
            </a:r>
            <a:endParaRPr/>
          </a:p>
        </p:txBody>
      </p:sp>
      <p:grpSp>
        <p:nvGrpSpPr>
          <p:cNvPr id="125" name="Google Shape;125;p3"/>
          <p:cNvGrpSpPr/>
          <p:nvPr/>
        </p:nvGrpSpPr>
        <p:grpSpPr>
          <a:xfrm>
            <a:off x="3152393" y="1825797"/>
            <a:ext cx="2839212" cy="4350992"/>
            <a:chOff x="2523743" y="172"/>
            <a:chExt cx="2839212" cy="4350992"/>
          </a:xfrm>
        </p:grpSpPr>
        <p:sp>
          <p:nvSpPr>
            <p:cNvPr id="126" name="Google Shape;126;p3"/>
            <p:cNvSpPr/>
            <p:nvPr/>
          </p:nvSpPr>
          <p:spPr>
            <a:xfrm>
              <a:off x="2523743" y="172"/>
              <a:ext cx="2839212" cy="521076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0E478B"/>
                </a:gs>
                <a:gs pos="100000">
                  <a:srgbClr val="A7B5DF"/>
                </a:gs>
              </a:gsLst>
              <a:lin ang="16200000" scaled="0"/>
            </a:gradFill>
            <a:ln>
              <a:noFill/>
            </a:ln>
            <a:effectLst>
              <a:outerShdw blurRad="40000" rotWithShape="0" dir="5400000" dist="23000">
                <a:srgbClr val="000000">
                  <a:alpha val="34509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127;p3"/>
            <p:cNvSpPr txBox="1"/>
            <p:nvPr/>
          </p:nvSpPr>
          <p:spPr>
            <a:xfrm>
              <a:off x="2549180" y="25609"/>
              <a:ext cx="2788338" cy="47020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9050" lIns="38100" spcFirstLastPara="1" rIns="38100" wrap="square" tIns="190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00"/>
                <a:buFont typeface="Calibri"/>
                <a:buNone/>
              </a:pPr>
              <a:r>
                <a:rPr b="0" i="0" lang="en-US" sz="10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OBJETIVO GENERAL: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28;p3"/>
            <p:cNvSpPr/>
            <p:nvPr/>
          </p:nvSpPr>
          <p:spPr>
            <a:xfrm>
              <a:off x="2523743" y="547303"/>
              <a:ext cx="2839212" cy="521076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0E478B"/>
                </a:gs>
                <a:gs pos="100000">
                  <a:srgbClr val="A7B5DF"/>
                </a:gs>
              </a:gsLst>
              <a:lin ang="16200000" scaled="0"/>
            </a:gradFill>
            <a:ln>
              <a:noFill/>
            </a:ln>
            <a:effectLst>
              <a:outerShdw blurRad="40000" rotWithShape="0" dir="5400000" dist="23000">
                <a:srgbClr val="000000">
                  <a:alpha val="34509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29;p3"/>
            <p:cNvSpPr txBox="1"/>
            <p:nvPr/>
          </p:nvSpPr>
          <p:spPr>
            <a:xfrm>
              <a:off x="2549180" y="572740"/>
              <a:ext cx="2788338" cy="47020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9050" lIns="38100" spcFirstLastPara="1" rIns="38100" wrap="square" tIns="190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00"/>
                <a:buFont typeface="Calibri"/>
                <a:buNone/>
              </a:pPr>
              <a:r>
                <a:rPr b="0" i="0" lang="en-US" sz="10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DESARROLLAR UNA PLATAFORMA WEB MODERNA Y SEGURA PARA AUDICIONES, EVENTOS, ESTADÍSTICAS Y E-COMMERCE.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30;p3"/>
            <p:cNvSpPr/>
            <p:nvPr/>
          </p:nvSpPr>
          <p:spPr>
            <a:xfrm>
              <a:off x="2523743" y="1094434"/>
              <a:ext cx="2839212" cy="521076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0E478B"/>
                </a:gs>
                <a:gs pos="100000">
                  <a:srgbClr val="A7B5DF"/>
                </a:gs>
              </a:gsLst>
              <a:lin ang="16200000" scaled="0"/>
            </a:gradFill>
            <a:ln>
              <a:noFill/>
            </a:ln>
            <a:effectLst>
              <a:outerShdw blurRad="40000" rotWithShape="0" dir="5400000" dist="23000">
                <a:srgbClr val="000000">
                  <a:alpha val="34509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31;p3"/>
            <p:cNvSpPr txBox="1"/>
            <p:nvPr/>
          </p:nvSpPr>
          <p:spPr>
            <a:xfrm>
              <a:off x="2549180" y="1119871"/>
              <a:ext cx="2788338" cy="47020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9050" lIns="38100" spcFirstLastPara="1" rIns="38100" wrap="square" tIns="190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00"/>
                <a:buFont typeface="Calibri"/>
                <a:buNone/>
              </a:pPr>
              <a:r>
                <a:rPr b="0" i="0" lang="en-US" sz="10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OBJETIVOS ESPECÍFICOS: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32;p3"/>
            <p:cNvSpPr/>
            <p:nvPr/>
          </p:nvSpPr>
          <p:spPr>
            <a:xfrm>
              <a:off x="2523743" y="1641565"/>
              <a:ext cx="2839212" cy="521076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0E478B"/>
                </a:gs>
                <a:gs pos="100000">
                  <a:srgbClr val="A7B5DF"/>
                </a:gs>
              </a:gsLst>
              <a:lin ang="16200000" scaled="0"/>
            </a:gradFill>
            <a:ln>
              <a:noFill/>
            </a:ln>
            <a:effectLst>
              <a:outerShdw blurRad="40000" rotWithShape="0" dir="5400000" dist="23000">
                <a:srgbClr val="000000">
                  <a:alpha val="34509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33;p3"/>
            <p:cNvSpPr txBox="1"/>
            <p:nvPr/>
          </p:nvSpPr>
          <p:spPr>
            <a:xfrm>
              <a:off x="2549180" y="1667002"/>
              <a:ext cx="2788338" cy="47020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9050" lIns="38100" spcFirstLastPara="1" rIns="38100" wrap="square" tIns="190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00"/>
                <a:buFont typeface="Calibri"/>
                <a:buNone/>
              </a:pPr>
              <a:r>
                <a:rPr b="0" i="0" lang="en-US" sz="10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• RECEPCIÓN DE AUDICIONES (WILDCARDS)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34;p3"/>
            <p:cNvSpPr/>
            <p:nvPr/>
          </p:nvSpPr>
          <p:spPr>
            <a:xfrm>
              <a:off x="2523743" y="2188695"/>
              <a:ext cx="2839212" cy="521076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0E478B"/>
                </a:gs>
                <a:gs pos="100000">
                  <a:srgbClr val="A7B5DF"/>
                </a:gs>
              </a:gsLst>
              <a:lin ang="16200000" scaled="0"/>
            </a:gradFill>
            <a:ln>
              <a:noFill/>
            </a:ln>
            <a:effectLst>
              <a:outerShdw blurRad="40000" rotWithShape="0" dir="5400000" dist="23000">
                <a:srgbClr val="000000">
                  <a:alpha val="34509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135;p3"/>
            <p:cNvSpPr txBox="1"/>
            <p:nvPr/>
          </p:nvSpPr>
          <p:spPr>
            <a:xfrm>
              <a:off x="2549180" y="2214132"/>
              <a:ext cx="2788338" cy="47020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9050" lIns="38100" spcFirstLastPara="1" rIns="38100" wrap="square" tIns="190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00"/>
                <a:buFont typeface="Calibri"/>
                <a:buNone/>
              </a:pPr>
              <a:r>
                <a:rPr b="0" i="0" lang="en-US" sz="10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• GESTIÓN DE EVENTOS CON ESTADÍSTICAS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136;p3"/>
            <p:cNvSpPr/>
            <p:nvPr/>
          </p:nvSpPr>
          <p:spPr>
            <a:xfrm>
              <a:off x="2523743" y="2735826"/>
              <a:ext cx="2839212" cy="521076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0E478B"/>
                </a:gs>
                <a:gs pos="100000">
                  <a:srgbClr val="A7B5DF"/>
                </a:gs>
              </a:gsLst>
              <a:lin ang="16200000" scaled="0"/>
            </a:gradFill>
            <a:ln>
              <a:noFill/>
            </a:ln>
            <a:effectLst>
              <a:outerShdw blurRad="40000" rotWithShape="0" dir="5400000" dist="23000">
                <a:srgbClr val="000000">
                  <a:alpha val="34509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137;p3"/>
            <p:cNvSpPr txBox="1"/>
            <p:nvPr/>
          </p:nvSpPr>
          <p:spPr>
            <a:xfrm>
              <a:off x="2549180" y="2761263"/>
              <a:ext cx="2788338" cy="47020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9050" lIns="38100" spcFirstLastPara="1" rIns="38100" wrap="square" tIns="190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00"/>
                <a:buFont typeface="Calibri"/>
                <a:buNone/>
              </a:pPr>
              <a:r>
                <a:rPr b="0" i="0" lang="en-US" sz="10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• IMPLEMENTACIÓN DE E-COMMERCE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38;p3"/>
            <p:cNvSpPr/>
            <p:nvPr/>
          </p:nvSpPr>
          <p:spPr>
            <a:xfrm>
              <a:off x="2523743" y="3282957"/>
              <a:ext cx="2839212" cy="521076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0E478B"/>
                </a:gs>
                <a:gs pos="100000">
                  <a:srgbClr val="A7B5DF"/>
                </a:gs>
              </a:gsLst>
              <a:lin ang="16200000" scaled="0"/>
            </a:gradFill>
            <a:ln>
              <a:noFill/>
            </a:ln>
            <a:effectLst>
              <a:outerShdw blurRad="40000" rotWithShape="0" dir="5400000" dist="23000">
                <a:srgbClr val="000000">
                  <a:alpha val="34509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39;p3"/>
            <p:cNvSpPr txBox="1"/>
            <p:nvPr/>
          </p:nvSpPr>
          <p:spPr>
            <a:xfrm>
              <a:off x="2549180" y="3308394"/>
              <a:ext cx="2788338" cy="47020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9050" lIns="38100" spcFirstLastPara="1" rIns="38100" wrap="square" tIns="190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00"/>
                <a:buFont typeface="Calibri"/>
                <a:buNone/>
              </a:pPr>
              <a:r>
                <a:rPr b="0" i="0" lang="en-US" sz="10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• AUTENTICACIÓN SEGURA Y ADMINISTRACIÓN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40;p3"/>
            <p:cNvSpPr/>
            <p:nvPr/>
          </p:nvSpPr>
          <p:spPr>
            <a:xfrm>
              <a:off x="2523743" y="3830088"/>
              <a:ext cx="2839212" cy="521076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0E478B"/>
                </a:gs>
                <a:gs pos="100000">
                  <a:srgbClr val="A7B5DF"/>
                </a:gs>
              </a:gsLst>
              <a:lin ang="16200000" scaled="0"/>
            </a:gradFill>
            <a:ln>
              <a:noFill/>
            </a:ln>
            <a:effectLst>
              <a:outerShdw blurRad="40000" rotWithShape="0" dir="5400000" dist="23000">
                <a:srgbClr val="000000">
                  <a:alpha val="34509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41;p3"/>
            <p:cNvSpPr txBox="1"/>
            <p:nvPr/>
          </p:nvSpPr>
          <p:spPr>
            <a:xfrm>
              <a:off x="2549180" y="3855525"/>
              <a:ext cx="2788338" cy="47020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9050" lIns="38100" spcFirstLastPara="1" rIns="38100" wrap="square" tIns="190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00"/>
                <a:buFont typeface="Calibri"/>
                <a:buNone/>
              </a:pPr>
              <a:r>
                <a:rPr b="0" i="0" lang="en-US" sz="10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• SECCIÓN 'QUIÉNES SOMOS' Y BUZÓN DE IDEAS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4"/>
          <p:cNvPicPr preferRelativeResize="0"/>
          <p:nvPr/>
        </p:nvPicPr>
        <p:blipFill rotWithShape="1">
          <a:blip r:embed="rId3">
            <a:alphaModFix amt="25000"/>
          </a:blip>
          <a:srcRect b="-1" l="2119" r="8878" t="0"/>
          <a:stretch/>
        </p:blipFill>
        <p:spPr>
          <a:xfrm>
            <a:off x="20" y="10"/>
            <a:ext cx="9143980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4"/>
          <p:cNvSpPr txBox="1"/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Relación con Perfil de Egreso</a:t>
            </a:r>
            <a:endParaRPr/>
          </a:p>
        </p:txBody>
      </p:sp>
      <p:grpSp>
        <p:nvGrpSpPr>
          <p:cNvPr id="148" name="Google Shape;148;p4"/>
          <p:cNvGrpSpPr/>
          <p:nvPr/>
        </p:nvGrpSpPr>
        <p:grpSpPr>
          <a:xfrm>
            <a:off x="2396882" y="1826176"/>
            <a:ext cx="4350234" cy="4350234"/>
            <a:chOff x="1768232" y="551"/>
            <a:chExt cx="4350234" cy="4350234"/>
          </a:xfrm>
        </p:grpSpPr>
        <p:sp>
          <p:nvSpPr>
            <p:cNvPr id="149" name="Google Shape;149;p4"/>
            <p:cNvSpPr/>
            <p:nvPr/>
          </p:nvSpPr>
          <p:spPr>
            <a:xfrm>
              <a:off x="3075928" y="551"/>
              <a:ext cx="1734842" cy="1734842"/>
            </a:xfrm>
            <a:prstGeom prst="downArrow">
              <a:avLst>
                <a:gd fmla="val 50000" name="adj1"/>
                <a:gd fmla="val 35000" name="adj2"/>
              </a:avLst>
            </a:prstGeom>
            <a:solidFill>
              <a:srgbClr val="BF504D"/>
            </a:solidFill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254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50;p4"/>
            <p:cNvSpPr txBox="1"/>
            <p:nvPr/>
          </p:nvSpPr>
          <p:spPr>
            <a:xfrm>
              <a:off x="3509639" y="551"/>
              <a:ext cx="867421" cy="143124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4000" lIns="64000" spcFirstLastPara="1" rIns="64000" wrap="square" tIns="640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900"/>
                <a:buFont typeface="Calibri"/>
                <a:buNone/>
              </a:pPr>
              <a:r>
                <a:rPr b="0" i="0" lang="en-US" sz="9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• Gestión de proyectos informáticos: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90000"/>
                </a:lnSpc>
                <a:spcBef>
                  <a:spcPts val="315"/>
                </a:spcBef>
                <a:spcAft>
                  <a:spcPts val="0"/>
                </a:spcAft>
                <a:buClr>
                  <a:schemeClr val="lt1"/>
                </a:buClr>
                <a:buSzPts val="900"/>
                <a:buFont typeface="Calibri"/>
                <a:buNone/>
              </a:pPr>
              <a:r>
                <a:rPr b="0" i="0" lang="en-US" sz="9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→ Scrum, planificación y control.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51;p4"/>
            <p:cNvSpPr/>
            <p:nvPr/>
          </p:nvSpPr>
          <p:spPr>
            <a:xfrm rot="5400000">
              <a:off x="4383624" y="1308247"/>
              <a:ext cx="1734842" cy="1734842"/>
            </a:xfrm>
            <a:prstGeom prst="downArrow">
              <a:avLst>
                <a:gd fmla="val 50000" name="adj1"/>
                <a:gd fmla="val 35000" name="adj2"/>
              </a:avLst>
            </a:prstGeom>
            <a:solidFill>
              <a:srgbClr val="BC8250"/>
            </a:solidFill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254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52;p4"/>
            <p:cNvSpPr txBox="1"/>
            <p:nvPr/>
          </p:nvSpPr>
          <p:spPr>
            <a:xfrm>
              <a:off x="4687221" y="1741958"/>
              <a:ext cx="1431245" cy="86742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4000" lIns="64000" spcFirstLastPara="1" rIns="64000" wrap="square" tIns="640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900"/>
                <a:buFont typeface="Calibri"/>
                <a:buNone/>
              </a:pPr>
              <a:r>
                <a:rPr b="0" i="0" lang="en-US" sz="9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• Modelamiento de datos: → diseño e implementación con Prisma y PostgreSQL.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53;p4"/>
            <p:cNvSpPr/>
            <p:nvPr/>
          </p:nvSpPr>
          <p:spPr>
            <a:xfrm rot="10800000">
              <a:off x="3075928" y="2615943"/>
              <a:ext cx="1734842" cy="1734842"/>
            </a:xfrm>
            <a:prstGeom prst="downArrow">
              <a:avLst>
                <a:gd fmla="val 50000" name="adj1"/>
                <a:gd fmla="val 35000" name="adj2"/>
              </a:avLst>
            </a:prstGeom>
            <a:solidFill>
              <a:srgbClr val="BBB054"/>
            </a:solidFill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254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54;p4"/>
            <p:cNvSpPr txBox="1"/>
            <p:nvPr/>
          </p:nvSpPr>
          <p:spPr>
            <a:xfrm>
              <a:off x="3509638" y="2919540"/>
              <a:ext cx="867421" cy="143124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4000" lIns="64000" spcFirstLastPara="1" rIns="64000" wrap="square" tIns="640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900"/>
                <a:buFont typeface="Calibri"/>
                <a:buNone/>
              </a:pPr>
              <a:r>
                <a:rPr b="0" i="0" lang="en-US" sz="9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• Desarrollo de software: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90000"/>
                </a:lnSpc>
                <a:spcBef>
                  <a:spcPts val="315"/>
                </a:spcBef>
                <a:spcAft>
                  <a:spcPts val="0"/>
                </a:spcAft>
                <a:buClr>
                  <a:schemeClr val="lt1"/>
                </a:buClr>
                <a:buSzPts val="900"/>
                <a:buFont typeface="Calibri"/>
                <a:buNone/>
              </a:pPr>
              <a:r>
                <a:rPr b="0" i="0" lang="en-US" sz="9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→ Next.js, autenticación, e-commerce.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55;p4"/>
            <p:cNvSpPr/>
            <p:nvPr/>
          </p:nvSpPr>
          <p:spPr>
            <a:xfrm rot="-5400000">
              <a:off x="1768232" y="1308247"/>
              <a:ext cx="1734842" cy="1734842"/>
            </a:xfrm>
            <a:prstGeom prst="downArrow">
              <a:avLst>
                <a:gd fmla="val 50000" name="adj1"/>
                <a:gd fmla="val 35000" name="adj2"/>
              </a:avLst>
            </a:prstGeom>
            <a:solidFill>
              <a:srgbClr val="99B958"/>
            </a:solidFill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254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56;p4"/>
            <p:cNvSpPr txBox="1"/>
            <p:nvPr/>
          </p:nvSpPr>
          <p:spPr>
            <a:xfrm>
              <a:off x="1768232" y="1741957"/>
              <a:ext cx="1431245" cy="86742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4000" lIns="64000" spcFirstLastPara="1" rIns="64000" wrap="square" tIns="640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900"/>
                <a:buFont typeface="Calibri"/>
                <a:buNone/>
              </a:pPr>
              <a:r>
                <a:rPr b="0" i="0" lang="en-US" sz="9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• Pruebas y QA: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90000"/>
                </a:lnSpc>
                <a:spcBef>
                  <a:spcPts val="315"/>
                </a:spcBef>
                <a:spcAft>
                  <a:spcPts val="0"/>
                </a:spcAft>
                <a:buClr>
                  <a:schemeClr val="lt1"/>
                </a:buClr>
                <a:buSzPts val="900"/>
                <a:buFont typeface="Calibri"/>
                <a:buNone/>
              </a:pPr>
              <a:r>
                <a:rPr b="0" i="0" lang="en-US" sz="9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→ validación y mejoras iterativas.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2" name="Google Shape;162;p5"/>
          <p:cNvPicPr preferRelativeResize="0"/>
          <p:nvPr/>
        </p:nvPicPr>
        <p:blipFill rotWithShape="1">
          <a:blip r:embed="rId3">
            <a:alphaModFix amt="35000"/>
          </a:blip>
          <a:srcRect b="-1" l="11000" r="-1" t="0"/>
          <a:stretch/>
        </p:blipFill>
        <p:spPr>
          <a:xfrm>
            <a:off x="20" y="10"/>
            <a:ext cx="9143980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5"/>
          <p:cNvSpPr txBox="1"/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</a:pPr>
            <a:r>
              <a:rPr lang="en-US">
                <a:solidFill>
                  <a:srgbClr val="FFFFFF"/>
                </a:solidFill>
              </a:rPr>
              <a:t>Intereses Profesionales</a:t>
            </a:r>
            <a:endParaRPr/>
          </a:p>
        </p:txBody>
      </p:sp>
      <p:grpSp>
        <p:nvGrpSpPr>
          <p:cNvPr id="164" name="Google Shape;164;p5"/>
          <p:cNvGrpSpPr/>
          <p:nvPr/>
        </p:nvGrpSpPr>
        <p:grpSpPr>
          <a:xfrm>
            <a:off x="919798" y="3000527"/>
            <a:ext cx="7304402" cy="2001533"/>
            <a:chOff x="291148" y="1174902"/>
            <a:chExt cx="7304402" cy="2001533"/>
          </a:xfrm>
        </p:grpSpPr>
        <p:sp>
          <p:nvSpPr>
            <p:cNvPr id="165" name="Google Shape;165;p5"/>
            <p:cNvSpPr/>
            <p:nvPr/>
          </p:nvSpPr>
          <p:spPr>
            <a:xfrm>
              <a:off x="890763" y="1174902"/>
              <a:ext cx="981188" cy="981188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66;p5"/>
            <p:cNvSpPr/>
            <p:nvPr/>
          </p:nvSpPr>
          <p:spPr>
            <a:xfrm>
              <a:off x="291148" y="2456435"/>
              <a:ext cx="2180418" cy="72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67;p5"/>
            <p:cNvSpPr txBox="1"/>
            <p:nvPr/>
          </p:nvSpPr>
          <p:spPr>
            <a:xfrm>
              <a:off x="291148" y="2456435"/>
              <a:ext cx="2180418" cy="72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Calibri"/>
                <a:buNone/>
              </a:pPr>
              <a:r>
                <a:rPr b="0" i="0" lang="en-US" sz="16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• Ayrton Catri: Backend, </a:t>
              </a:r>
              <a:r>
                <a:rPr lang="en-US" sz="1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Frontend</a:t>
              </a:r>
              <a:r>
                <a:rPr b="0" i="0" lang="en-US" sz="16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, QA.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68;p5"/>
            <p:cNvSpPr/>
            <p:nvPr/>
          </p:nvSpPr>
          <p:spPr>
            <a:xfrm>
              <a:off x="3452755" y="1174902"/>
              <a:ext cx="981188" cy="981188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69;p5"/>
            <p:cNvSpPr/>
            <p:nvPr/>
          </p:nvSpPr>
          <p:spPr>
            <a:xfrm>
              <a:off x="2853140" y="2456435"/>
              <a:ext cx="2180418" cy="72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170;p5"/>
            <p:cNvSpPr txBox="1"/>
            <p:nvPr/>
          </p:nvSpPr>
          <p:spPr>
            <a:xfrm>
              <a:off x="2853140" y="2456435"/>
              <a:ext cx="2180418" cy="72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Calibri"/>
                <a:buNone/>
              </a:pPr>
              <a:r>
                <a:rPr b="0" i="0" lang="en-US" sz="16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• Alexander Pizarro: Frontend, Análisis de datos, Ing. Software.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71;p5"/>
            <p:cNvSpPr/>
            <p:nvPr/>
          </p:nvSpPr>
          <p:spPr>
            <a:xfrm>
              <a:off x="6014747" y="1174902"/>
              <a:ext cx="981188" cy="981188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72;p5"/>
            <p:cNvSpPr/>
            <p:nvPr/>
          </p:nvSpPr>
          <p:spPr>
            <a:xfrm>
              <a:off x="5415132" y="2456435"/>
              <a:ext cx="2180418" cy="72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173;p5"/>
            <p:cNvSpPr txBox="1"/>
            <p:nvPr/>
          </p:nvSpPr>
          <p:spPr>
            <a:xfrm>
              <a:off x="5415132" y="2456435"/>
              <a:ext cx="2180418" cy="72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Calibri"/>
                <a:buNone/>
              </a:pPr>
              <a:r>
                <a:rPr b="0" i="0" lang="en-US" sz="16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Alineación con desarrollo web, metodologías ágiles y soluciones e-commerce.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4" name="Google Shape;174;p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5" y="72100"/>
            <a:ext cx="1904527" cy="69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6"/>
          <p:cNvSpPr/>
          <p:nvPr/>
        </p:nvSpPr>
        <p:spPr>
          <a:xfrm>
            <a:off x="0" y="0"/>
            <a:ext cx="9141713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6"/>
          <p:cNvSpPr txBox="1"/>
          <p:nvPr>
            <p:ph type="title"/>
          </p:nvPr>
        </p:nvSpPr>
        <p:spPr>
          <a:xfrm>
            <a:off x="3415299" y="548464"/>
            <a:ext cx="5098906" cy="167562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libri"/>
              <a:buNone/>
            </a:pPr>
            <a:r>
              <a:rPr lang="en-US" sz="3500"/>
              <a:t>Factibilidad del Proyecto</a:t>
            </a:r>
            <a:endParaRPr/>
          </a:p>
        </p:txBody>
      </p:sp>
      <p:pic>
        <p:nvPicPr>
          <p:cNvPr id="181" name="Google Shape;181;p6"/>
          <p:cNvPicPr preferRelativeResize="0"/>
          <p:nvPr/>
        </p:nvPicPr>
        <p:blipFill rotWithShape="1">
          <a:blip r:embed="rId3">
            <a:alphaModFix/>
          </a:blip>
          <a:srcRect b="0" l="30767" r="34812" t="0"/>
          <a:stretch/>
        </p:blipFill>
        <p:spPr>
          <a:xfrm>
            <a:off x="20" y="10"/>
            <a:ext cx="3147352" cy="685799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2" name="Google Shape;182;p6"/>
          <p:cNvGrpSpPr/>
          <p:nvPr/>
        </p:nvGrpSpPr>
        <p:grpSpPr>
          <a:xfrm>
            <a:off x="3415300" y="2476199"/>
            <a:ext cx="5098904" cy="3572477"/>
            <a:chOff x="0" y="66369"/>
            <a:chExt cx="5098904" cy="3572477"/>
          </a:xfrm>
        </p:grpSpPr>
        <p:sp>
          <p:nvSpPr>
            <p:cNvPr id="183" name="Google Shape;183;p6"/>
            <p:cNvSpPr/>
            <p:nvPr/>
          </p:nvSpPr>
          <p:spPr>
            <a:xfrm>
              <a:off x="0" y="66369"/>
              <a:ext cx="5098904" cy="675327"/>
            </a:xfrm>
            <a:prstGeom prst="roundRect">
              <a:avLst>
                <a:gd fmla="val 16667" name="adj"/>
              </a:avLst>
            </a:prstGeom>
            <a:solidFill>
              <a:srgbClr val="49ACC5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84;p6"/>
            <p:cNvSpPr txBox="1"/>
            <p:nvPr/>
          </p:nvSpPr>
          <p:spPr>
            <a:xfrm>
              <a:off x="32967" y="99336"/>
              <a:ext cx="5032970" cy="60939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4750" lIns="64750" spcFirstLastPara="1" rIns="64750" wrap="square" tIns="647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700"/>
                <a:buFont typeface="Calibri"/>
                <a:buNone/>
              </a:pPr>
              <a:r>
                <a:rPr b="0" i="0" lang="en-US" sz="17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• Duración: 3 meses</a:t>
              </a:r>
              <a:endParaRPr b="0" i="0" sz="17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185;p6"/>
            <p:cNvSpPr/>
            <p:nvPr/>
          </p:nvSpPr>
          <p:spPr>
            <a:xfrm>
              <a:off x="0" y="790657"/>
              <a:ext cx="5098904" cy="675327"/>
            </a:xfrm>
            <a:prstGeom prst="roundRect">
              <a:avLst>
                <a:gd fmla="val 16667" name="adj"/>
              </a:avLst>
            </a:prstGeom>
            <a:solidFill>
              <a:srgbClr val="47D290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6"/>
            <p:cNvSpPr txBox="1"/>
            <p:nvPr/>
          </p:nvSpPr>
          <p:spPr>
            <a:xfrm>
              <a:off x="32967" y="823624"/>
              <a:ext cx="5032970" cy="60939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4750" lIns="64750" spcFirstLastPara="1" rIns="64750" wrap="square" tIns="647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700"/>
                <a:buFont typeface="Calibri"/>
                <a:buNone/>
              </a:pPr>
              <a:r>
                <a:rPr b="0" i="0" lang="en-US" sz="17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• Metodología: Scrum (sprints </a:t>
              </a:r>
              <a:r>
                <a:rPr lang="en-US" sz="17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de 2 semanas</a:t>
              </a:r>
              <a:r>
                <a:rPr b="0" i="0" lang="en-US" sz="17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)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6"/>
            <p:cNvSpPr/>
            <p:nvPr/>
          </p:nvSpPr>
          <p:spPr>
            <a:xfrm>
              <a:off x="0" y="1514944"/>
              <a:ext cx="5098904" cy="675327"/>
            </a:xfrm>
            <a:prstGeom prst="roundRect">
              <a:avLst>
                <a:gd fmla="val 16667" name="adj"/>
              </a:avLst>
            </a:prstGeom>
            <a:solidFill>
              <a:srgbClr val="5FDF45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p6"/>
            <p:cNvSpPr txBox="1"/>
            <p:nvPr/>
          </p:nvSpPr>
          <p:spPr>
            <a:xfrm>
              <a:off x="32967" y="1547911"/>
              <a:ext cx="5032970" cy="60939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4750" lIns="64750" spcFirstLastPara="1" rIns="64750" wrap="square" tIns="647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700"/>
                <a:buFont typeface="Calibri"/>
                <a:buNone/>
              </a:pPr>
              <a:r>
                <a:rPr b="0" i="0" lang="en-US" sz="17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• Recursos: Hosting Vercel, PostgreSQL en la nube, Cloudinary, Stripe/PayPal, dominio .cl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89;p6"/>
            <p:cNvSpPr/>
            <p:nvPr/>
          </p:nvSpPr>
          <p:spPr>
            <a:xfrm>
              <a:off x="0" y="2239232"/>
              <a:ext cx="5098904" cy="675327"/>
            </a:xfrm>
            <a:prstGeom prst="roundRect">
              <a:avLst>
                <a:gd fmla="val 16667" name="adj"/>
              </a:avLst>
            </a:prstGeom>
            <a:solidFill>
              <a:srgbClr val="D3EB44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90;p6"/>
            <p:cNvSpPr txBox="1"/>
            <p:nvPr/>
          </p:nvSpPr>
          <p:spPr>
            <a:xfrm>
              <a:off x="32967" y="2272199"/>
              <a:ext cx="5032970" cy="60939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4750" lIns="64750" spcFirstLastPara="1" rIns="64750" wrap="square" tIns="647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700"/>
                <a:buFont typeface="Calibri"/>
                <a:buNone/>
              </a:pPr>
              <a:r>
                <a:rPr b="0" i="0" lang="en-US" sz="17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• Presupuesto real: ~ $275.000 CLP por 3 meses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91;p6"/>
            <p:cNvSpPr/>
            <p:nvPr/>
          </p:nvSpPr>
          <p:spPr>
            <a:xfrm>
              <a:off x="0" y="2963519"/>
              <a:ext cx="5098904" cy="675327"/>
            </a:xfrm>
            <a:prstGeom prst="roundRect">
              <a:avLst>
                <a:gd fmla="val 16667" name="adj"/>
              </a:avLst>
            </a:prstGeom>
            <a:solidFill>
              <a:srgbClr val="F69444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92;p6"/>
            <p:cNvSpPr txBox="1"/>
            <p:nvPr/>
          </p:nvSpPr>
          <p:spPr>
            <a:xfrm>
              <a:off x="32967" y="2996486"/>
              <a:ext cx="5032970" cy="60939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4750" lIns="64750" spcFirstLastPara="1" rIns="64750" wrap="square" tIns="647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700"/>
                <a:buFont typeface="Calibri"/>
                <a:buNone/>
              </a:pPr>
              <a:r>
                <a:rPr b="0" i="0" lang="en-US" sz="17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• Factibilidad: viable en tiempo y recursos disponibles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93" name="Google Shape;193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" y="76850"/>
            <a:ext cx="1891599" cy="693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9" name="Google Shape;199;p7"/>
          <p:cNvPicPr preferRelativeResize="0"/>
          <p:nvPr/>
        </p:nvPicPr>
        <p:blipFill rotWithShape="1">
          <a:blip r:embed="rId3">
            <a:alphaModFix amt="35000"/>
          </a:blip>
          <a:srcRect b="0" l="7979" r="12020" t="0"/>
          <a:stretch/>
        </p:blipFill>
        <p:spPr>
          <a:xfrm>
            <a:off x="20" y="10"/>
            <a:ext cx="9143980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7"/>
          <p:cNvSpPr txBox="1"/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</a:pPr>
            <a:r>
              <a:rPr lang="en-US">
                <a:solidFill>
                  <a:srgbClr val="FFFFFF"/>
                </a:solidFill>
              </a:rPr>
              <a:t>Metodología Scrum</a:t>
            </a:r>
            <a:endParaRPr/>
          </a:p>
        </p:txBody>
      </p:sp>
      <p:grpSp>
        <p:nvGrpSpPr>
          <p:cNvPr id="201" name="Google Shape;201;p7"/>
          <p:cNvGrpSpPr/>
          <p:nvPr/>
        </p:nvGrpSpPr>
        <p:grpSpPr>
          <a:xfrm>
            <a:off x="919798" y="3000527"/>
            <a:ext cx="7304402" cy="2001533"/>
            <a:chOff x="291148" y="1174902"/>
            <a:chExt cx="7304402" cy="2001533"/>
          </a:xfrm>
        </p:grpSpPr>
        <p:sp>
          <p:nvSpPr>
            <p:cNvPr id="202" name="Google Shape;202;p7"/>
            <p:cNvSpPr/>
            <p:nvPr/>
          </p:nvSpPr>
          <p:spPr>
            <a:xfrm>
              <a:off x="890763" y="1174902"/>
              <a:ext cx="981188" cy="981188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7"/>
            <p:cNvSpPr/>
            <p:nvPr/>
          </p:nvSpPr>
          <p:spPr>
            <a:xfrm>
              <a:off x="291148" y="2456435"/>
              <a:ext cx="2180418" cy="72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204;p7"/>
            <p:cNvSpPr txBox="1"/>
            <p:nvPr/>
          </p:nvSpPr>
          <p:spPr>
            <a:xfrm>
              <a:off x="291148" y="2456435"/>
              <a:ext cx="2180418" cy="72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700"/>
                <a:buFont typeface="Calibri"/>
                <a:buNone/>
              </a:pPr>
              <a:r>
                <a:rPr b="0" i="0" lang="en-US" sz="17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• Roles: PO, Scrum Master, equipo de desarrollo</a:t>
              </a:r>
              <a:endParaRPr b="0" i="0" sz="17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" name="Google Shape;205;p7"/>
            <p:cNvSpPr/>
            <p:nvPr/>
          </p:nvSpPr>
          <p:spPr>
            <a:xfrm>
              <a:off x="3452755" y="1174902"/>
              <a:ext cx="981188" cy="981188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206;p7"/>
            <p:cNvSpPr/>
            <p:nvPr/>
          </p:nvSpPr>
          <p:spPr>
            <a:xfrm>
              <a:off x="2853140" y="2456435"/>
              <a:ext cx="2180418" cy="72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207;p7"/>
            <p:cNvSpPr txBox="1"/>
            <p:nvPr/>
          </p:nvSpPr>
          <p:spPr>
            <a:xfrm>
              <a:off x="2853140" y="2456435"/>
              <a:ext cx="2180418" cy="72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700"/>
                <a:buFont typeface="Calibri"/>
                <a:buNone/>
              </a:pPr>
              <a:r>
                <a:rPr b="0" i="0" lang="en-US" sz="17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• Ceremonias: Daily Scrum, Sprint Review, Retrospectiva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08;p7"/>
            <p:cNvSpPr/>
            <p:nvPr/>
          </p:nvSpPr>
          <p:spPr>
            <a:xfrm>
              <a:off x="6014747" y="1174902"/>
              <a:ext cx="981188" cy="981188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09;p7"/>
            <p:cNvSpPr/>
            <p:nvPr/>
          </p:nvSpPr>
          <p:spPr>
            <a:xfrm>
              <a:off x="5415132" y="2456435"/>
              <a:ext cx="2180418" cy="72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210;p7"/>
            <p:cNvSpPr txBox="1"/>
            <p:nvPr/>
          </p:nvSpPr>
          <p:spPr>
            <a:xfrm>
              <a:off x="5415132" y="2456435"/>
              <a:ext cx="2180418" cy="72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700"/>
                <a:buFont typeface="Calibri"/>
                <a:buNone/>
              </a:pPr>
              <a:r>
                <a:rPr b="0" i="0" lang="en-US" sz="17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• Sprints: entregas </a:t>
              </a:r>
              <a:r>
                <a:rPr lang="en-US" sz="17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continuas</a:t>
              </a:r>
              <a:r>
                <a:rPr b="0" i="0" lang="en-US" sz="17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con incrementos funcionales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11" name="Google Shape;211;p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0" y="126750"/>
            <a:ext cx="2117750" cy="712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g3886aa3f5a2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381900"/>
            <a:ext cx="8839202" cy="395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g3886aa3f5a2_0_0"/>
          <p:cNvSpPr txBox="1"/>
          <p:nvPr>
            <p:ph type="title"/>
          </p:nvPr>
        </p:nvSpPr>
        <p:spPr>
          <a:xfrm>
            <a:off x="628650" y="146550"/>
            <a:ext cx="78867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</a:pPr>
            <a:r>
              <a:rPr lang="en-US">
                <a:solidFill>
                  <a:srgbClr val="FFFFFF"/>
                </a:solidFill>
              </a:rPr>
              <a:t>Trello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3886afe5dc5_0_0"/>
          <p:cNvSpPr txBox="1"/>
          <p:nvPr/>
        </p:nvSpPr>
        <p:spPr>
          <a:xfrm>
            <a:off x="720000" y="540675"/>
            <a:ext cx="7827300" cy="7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2900" lIns="92900" spcFirstLastPara="1" rIns="92900" wrap="square" tIns="92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44">
                <a:solidFill>
                  <a:srgbClr val="FFFFFF"/>
                </a:solidFill>
                <a:latin typeface="Zen Dots"/>
                <a:ea typeface="Zen Dots"/>
                <a:cs typeface="Zen Dots"/>
                <a:sym typeface="Zen Dots"/>
              </a:rPr>
              <a:t>Tecnologías Utilizadas</a:t>
            </a:r>
            <a:endParaRPr sz="2844">
              <a:solidFill>
                <a:srgbClr val="FFFFFF"/>
              </a:solidFill>
              <a:latin typeface="Zen Dots"/>
              <a:ea typeface="Zen Dots"/>
              <a:cs typeface="Zen Dots"/>
              <a:sym typeface="Zen Dots"/>
            </a:endParaRPr>
          </a:p>
        </p:txBody>
      </p:sp>
      <p:sp>
        <p:nvSpPr>
          <p:cNvPr id="223" name="Google Shape;223;g3886afe5dc5_0_0"/>
          <p:cNvSpPr txBox="1"/>
          <p:nvPr/>
        </p:nvSpPr>
        <p:spPr>
          <a:xfrm>
            <a:off x="3515673" y="2952817"/>
            <a:ext cx="2010000" cy="495900"/>
          </a:xfrm>
          <a:prstGeom prst="rect">
            <a:avLst/>
          </a:prstGeom>
          <a:noFill/>
          <a:ln>
            <a:noFill/>
          </a:ln>
        </p:spPr>
        <p:txBody>
          <a:bodyPr anchorCtr="0" anchor="b" bIns="92900" lIns="92900" spcFirstLastPara="1" rIns="92900" wrap="square" tIns="92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28">
                <a:solidFill>
                  <a:srgbClr val="FFFFFF"/>
                </a:solidFill>
                <a:latin typeface="Zen Dots"/>
                <a:ea typeface="Zen Dots"/>
                <a:cs typeface="Zen Dots"/>
                <a:sym typeface="Zen Dots"/>
              </a:rPr>
              <a:t>Next JS</a:t>
            </a:r>
            <a:endParaRPr b="1" sz="1828">
              <a:solidFill>
                <a:srgbClr val="FFFFFF"/>
              </a:solidFill>
              <a:latin typeface="Zen Dots"/>
              <a:ea typeface="Zen Dots"/>
              <a:cs typeface="Zen Dots"/>
              <a:sym typeface="Zen Dots"/>
            </a:endParaRPr>
          </a:p>
        </p:txBody>
      </p:sp>
      <p:sp>
        <p:nvSpPr>
          <p:cNvPr id="224" name="Google Shape;224;g3886afe5dc5_0_0"/>
          <p:cNvSpPr txBox="1"/>
          <p:nvPr/>
        </p:nvSpPr>
        <p:spPr>
          <a:xfrm>
            <a:off x="1117372" y="4550639"/>
            <a:ext cx="2010000" cy="495900"/>
          </a:xfrm>
          <a:prstGeom prst="rect">
            <a:avLst/>
          </a:prstGeom>
          <a:noFill/>
          <a:ln>
            <a:noFill/>
          </a:ln>
        </p:spPr>
        <p:txBody>
          <a:bodyPr anchorCtr="0" anchor="b" bIns="92900" lIns="92900" spcFirstLastPara="1" rIns="92900" wrap="square" tIns="92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28">
                <a:solidFill>
                  <a:srgbClr val="FFFFFF"/>
                </a:solidFill>
                <a:latin typeface="Zen Dots"/>
                <a:ea typeface="Zen Dots"/>
                <a:cs typeface="Zen Dots"/>
                <a:sym typeface="Zen Dots"/>
              </a:rPr>
              <a:t>React</a:t>
            </a:r>
            <a:endParaRPr b="1" sz="1828">
              <a:solidFill>
                <a:srgbClr val="FFFFFF"/>
              </a:solidFill>
              <a:latin typeface="Zen Dots"/>
              <a:ea typeface="Zen Dots"/>
              <a:cs typeface="Zen Dots"/>
              <a:sym typeface="Zen Dots"/>
            </a:endParaRPr>
          </a:p>
        </p:txBody>
      </p:sp>
      <p:sp>
        <p:nvSpPr>
          <p:cNvPr id="225" name="Google Shape;225;g3886afe5dc5_0_0"/>
          <p:cNvSpPr txBox="1"/>
          <p:nvPr/>
        </p:nvSpPr>
        <p:spPr>
          <a:xfrm>
            <a:off x="3626794" y="4550639"/>
            <a:ext cx="2010000" cy="495900"/>
          </a:xfrm>
          <a:prstGeom prst="rect">
            <a:avLst/>
          </a:prstGeom>
          <a:noFill/>
          <a:ln>
            <a:noFill/>
          </a:ln>
        </p:spPr>
        <p:txBody>
          <a:bodyPr anchorCtr="0" anchor="b" bIns="92900" lIns="92900" spcFirstLastPara="1" rIns="92900" wrap="square" tIns="92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28">
                <a:solidFill>
                  <a:srgbClr val="FFFFFF"/>
                </a:solidFill>
                <a:latin typeface="Zen Dots"/>
                <a:ea typeface="Zen Dots"/>
                <a:cs typeface="Zen Dots"/>
                <a:sym typeface="Zen Dots"/>
              </a:rPr>
              <a:t>Node JS</a:t>
            </a:r>
            <a:endParaRPr b="1" sz="1828">
              <a:solidFill>
                <a:srgbClr val="FFFFFF"/>
              </a:solidFill>
              <a:latin typeface="Zen Dots"/>
              <a:ea typeface="Zen Dots"/>
              <a:cs typeface="Zen Dots"/>
              <a:sym typeface="Zen Dots"/>
            </a:endParaRPr>
          </a:p>
        </p:txBody>
      </p:sp>
      <p:sp>
        <p:nvSpPr>
          <p:cNvPr id="226" name="Google Shape;226;g3886afe5dc5_0_0"/>
          <p:cNvSpPr txBox="1"/>
          <p:nvPr/>
        </p:nvSpPr>
        <p:spPr>
          <a:xfrm>
            <a:off x="6136216" y="4550639"/>
            <a:ext cx="2010000" cy="495900"/>
          </a:xfrm>
          <a:prstGeom prst="rect">
            <a:avLst/>
          </a:prstGeom>
          <a:noFill/>
          <a:ln>
            <a:noFill/>
          </a:ln>
        </p:spPr>
        <p:txBody>
          <a:bodyPr anchorCtr="0" anchor="b" bIns="92900" lIns="92900" spcFirstLastPara="1" rIns="92900" wrap="square" tIns="92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28">
                <a:solidFill>
                  <a:srgbClr val="FFFFFF"/>
                </a:solidFill>
                <a:latin typeface="Zen Dots"/>
                <a:ea typeface="Zen Dots"/>
                <a:cs typeface="Zen Dots"/>
                <a:sym typeface="Zen Dots"/>
              </a:rPr>
              <a:t>SQL Lite</a:t>
            </a:r>
            <a:endParaRPr b="1" sz="1828">
              <a:solidFill>
                <a:srgbClr val="FFFFFF"/>
              </a:solidFill>
              <a:latin typeface="Zen Dots"/>
              <a:ea typeface="Zen Dots"/>
              <a:cs typeface="Zen Dots"/>
              <a:sym typeface="Zen Dots"/>
            </a:endParaRPr>
          </a:p>
        </p:txBody>
      </p:sp>
      <p:sp>
        <p:nvSpPr>
          <p:cNvPr id="227" name="Google Shape;227;g3886afe5dc5_0_0"/>
          <p:cNvSpPr txBox="1"/>
          <p:nvPr/>
        </p:nvSpPr>
        <p:spPr>
          <a:xfrm>
            <a:off x="5846172" y="2952822"/>
            <a:ext cx="2049000" cy="495900"/>
          </a:xfrm>
          <a:prstGeom prst="rect">
            <a:avLst/>
          </a:prstGeom>
          <a:noFill/>
          <a:ln>
            <a:noFill/>
          </a:ln>
        </p:spPr>
        <p:txBody>
          <a:bodyPr anchorCtr="0" anchor="b" bIns="92900" lIns="92900" spcFirstLastPara="1" rIns="92900" wrap="square" tIns="92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28">
                <a:solidFill>
                  <a:srgbClr val="FFFFFF"/>
                </a:solidFill>
                <a:latin typeface="Zen Dots"/>
                <a:ea typeface="Zen Dots"/>
                <a:cs typeface="Zen Dots"/>
                <a:sym typeface="Zen Dots"/>
              </a:rPr>
              <a:t>Tailwind CSS</a:t>
            </a:r>
            <a:endParaRPr b="1" sz="1828">
              <a:solidFill>
                <a:srgbClr val="FFFFFF"/>
              </a:solidFill>
              <a:latin typeface="Zen Dots"/>
              <a:ea typeface="Zen Dots"/>
              <a:cs typeface="Zen Dots"/>
              <a:sym typeface="Zen Dots"/>
            </a:endParaRPr>
          </a:p>
        </p:txBody>
      </p:sp>
      <p:pic>
        <p:nvPicPr>
          <p:cNvPr descr="Working with Node.js | Pluralsight" id="228" name="Google Shape;228;g3886afe5dc5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52640" y="3485347"/>
            <a:ext cx="1023028" cy="132414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qlite logo - Iconos Social Media y Logos" id="229" name="Google Shape;229;g3886afe5dc5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56036" y="3724486"/>
            <a:ext cx="679013" cy="8788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g3886afe5dc5_0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06890" y="3485362"/>
            <a:ext cx="830853" cy="10754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g3886afe5dc5_0_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83677" y="1700260"/>
            <a:ext cx="794353" cy="1028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g3886afe5dc5_0_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426906" y="1723701"/>
            <a:ext cx="758105" cy="981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g3886afe5dc5_0_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767038" y="1700194"/>
            <a:ext cx="967762" cy="1252611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g3886afe5dc5_0_0"/>
          <p:cNvSpPr txBox="1"/>
          <p:nvPr/>
        </p:nvSpPr>
        <p:spPr>
          <a:xfrm>
            <a:off x="1366299" y="2971146"/>
            <a:ext cx="2010000" cy="495900"/>
          </a:xfrm>
          <a:prstGeom prst="rect">
            <a:avLst/>
          </a:prstGeom>
          <a:noFill/>
          <a:ln>
            <a:noFill/>
          </a:ln>
        </p:spPr>
        <p:txBody>
          <a:bodyPr anchorCtr="0" anchor="b" bIns="92900" lIns="92900" spcFirstLastPara="1" rIns="92900" wrap="square" tIns="92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28">
                <a:solidFill>
                  <a:srgbClr val="FFFFFF"/>
                </a:solidFill>
                <a:latin typeface="Zen Dots"/>
                <a:ea typeface="Zen Dots"/>
                <a:cs typeface="Zen Dots"/>
                <a:sym typeface="Zen Dots"/>
              </a:rPr>
              <a:t>Prisma ORM</a:t>
            </a:r>
            <a:endParaRPr b="1" sz="1828">
              <a:solidFill>
                <a:srgbClr val="FFFFFF"/>
              </a:solidFill>
              <a:latin typeface="Zen Dots"/>
              <a:ea typeface="Zen Dots"/>
              <a:cs typeface="Zen Dots"/>
              <a:sym typeface="Zen Dot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2013-01-27T09:14:16Z</dcterms:created>
</cp:coreProperties>
</file>